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changesInfos/changesInfo1.xml" ContentType="application/vnd.ms-powerpoint.changes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18" r:id="rId1"/>
  </p:sldMasterIdLst>
  <p:sldIdLst>
    <p:sldId id="256" r:id="rId2"/>
    <p:sldId id="257" r:id="rId3"/>
    <p:sldId id="258" r:id="rId4"/>
    <p:sldId id="259" r:id="rId5"/>
    <p:sldId id="260" r:id="rId6"/>
    <p:sldId id="262" r:id="rId7"/>
    <p:sldId id="263" r:id="rId8"/>
    <p:sldId id="264" r:id="rId9"/>
    <p:sldId id="265" r:id="rId10"/>
    <p:sldId id="266" r:id="rId11"/>
    <p:sldId id="267" r:id="rId12"/>
    <p:sldId id="274" r:id="rId13"/>
    <p:sldId id="268" r:id="rId14"/>
    <p:sldId id="269" r:id="rId15"/>
    <p:sldId id="270" r:id="rId16"/>
    <p:sldId id="271" r:id="rId17"/>
    <p:sldId id="272" r:id="rId18"/>
    <p:sldId id="273" r:id="rId19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6980" autoAdjust="0"/>
    <p:restoredTop sz="94660"/>
  </p:normalViewPr>
  <p:slideViewPr>
    <p:cSldViewPr snapToGrid="0">
      <p:cViewPr varScale="1">
        <p:scale>
          <a:sx n="85" d="100"/>
          <a:sy n="85" d="100"/>
        </p:scale>
        <p:origin x="499" y="53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microsoft.com/office/2016/11/relationships/changesInfo" Target="changesInfos/changesInfo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heme" Target="theme/theme1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Ben Oliver at Dunalley School" userId="683884ea-3ee8-4e50-a332-e5f30d901940" providerId="ADAL" clId="{0D7405FF-5C9C-45C4-9ABC-3B87B386EAE6}"/>
    <pc:docChg chg="modSld">
      <pc:chgData name="Ben Oliver at Dunalley School" userId="683884ea-3ee8-4e50-a332-e5f30d901940" providerId="ADAL" clId="{0D7405FF-5C9C-45C4-9ABC-3B87B386EAE6}" dt="2026-04-27T13:48:23.067" v="129" actId="20577"/>
      <pc:docMkLst>
        <pc:docMk/>
      </pc:docMkLst>
      <pc:sldChg chg="modSp">
        <pc:chgData name="Ben Oliver at Dunalley School" userId="683884ea-3ee8-4e50-a332-e5f30d901940" providerId="ADAL" clId="{0D7405FF-5C9C-45C4-9ABC-3B87B386EAE6}" dt="2026-04-16T17:17:49.325" v="37" actId="20577"/>
        <pc:sldMkLst>
          <pc:docMk/>
          <pc:sldMk cId="681799436" sldId="258"/>
        </pc:sldMkLst>
        <pc:spChg chg="mod">
          <ac:chgData name="Ben Oliver at Dunalley School" userId="683884ea-3ee8-4e50-a332-e5f30d901940" providerId="ADAL" clId="{0D7405FF-5C9C-45C4-9ABC-3B87B386EAE6}" dt="2026-04-16T17:17:49.325" v="37" actId="20577"/>
          <ac:spMkLst>
            <pc:docMk/>
            <pc:sldMk cId="681799436" sldId="258"/>
            <ac:spMk id="3" creationId="{00000000-0000-0000-0000-000000000000}"/>
          </ac:spMkLst>
        </pc:spChg>
      </pc:sldChg>
      <pc:sldChg chg="modSp modAnim">
        <pc:chgData name="Ben Oliver at Dunalley School" userId="683884ea-3ee8-4e50-a332-e5f30d901940" providerId="ADAL" clId="{0D7405FF-5C9C-45C4-9ABC-3B87B386EAE6}" dt="2026-04-27T13:48:23.067" v="129" actId="20577"/>
        <pc:sldMkLst>
          <pc:docMk/>
          <pc:sldMk cId="1574001276" sldId="262"/>
        </pc:sldMkLst>
        <pc:spChg chg="mod">
          <ac:chgData name="Ben Oliver at Dunalley School" userId="683884ea-3ee8-4e50-a332-e5f30d901940" providerId="ADAL" clId="{0D7405FF-5C9C-45C4-9ABC-3B87B386EAE6}" dt="2026-04-27T13:48:23.067" v="129" actId="20577"/>
          <ac:spMkLst>
            <pc:docMk/>
            <pc:sldMk cId="1574001276" sldId="262"/>
            <ac:spMk id="3" creationId="{00000000-0000-0000-0000-000000000000}"/>
          </ac:spMkLst>
        </pc:spChg>
      </pc:sldChg>
      <pc:sldChg chg="modSp modAnim">
        <pc:chgData name="Ben Oliver at Dunalley School" userId="683884ea-3ee8-4e50-a332-e5f30d901940" providerId="ADAL" clId="{0D7405FF-5C9C-45C4-9ABC-3B87B386EAE6}" dt="2026-04-16T17:21:50.186" v="126" actId="20577"/>
        <pc:sldMkLst>
          <pc:docMk/>
          <pc:sldMk cId="3473167128" sldId="273"/>
        </pc:sldMkLst>
        <pc:spChg chg="mod">
          <ac:chgData name="Ben Oliver at Dunalley School" userId="683884ea-3ee8-4e50-a332-e5f30d901940" providerId="ADAL" clId="{0D7405FF-5C9C-45C4-9ABC-3B87B386EAE6}" dt="2026-04-16T17:21:50.186" v="126" actId="20577"/>
          <ac:spMkLst>
            <pc:docMk/>
            <pc:sldMk cId="3473167128" sldId="273"/>
            <ac:spMk id="3" creationId="{00000000-0000-0000-0000-000000000000}"/>
          </ac:spMkLst>
        </pc:spChg>
      </pc:sldChg>
    </pc:docChg>
  </pc:docChgLst>
</pc:chgInfo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cxnSp>
          <p:nvCxnSpPr>
            <p:cNvPr id="32" name="Straight Connector 31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4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6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Isosceles Triangle 26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2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8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9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30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6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31" name="Isosceles Triangle 30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Isosceles Triangle 18"/>
            <p:cNvSpPr/>
            <p:nvPr/>
          </p:nvSpPr>
          <p:spPr>
            <a:xfrm rot="10800000">
              <a:off x="0" y="0"/>
              <a:ext cx="842596" cy="5666154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07067" y="2404534"/>
            <a:ext cx="7766936" cy="1646302"/>
          </a:xfrm>
        </p:spPr>
        <p:txBody>
          <a:bodyPr anchor="b">
            <a:noAutofit/>
          </a:bodyPr>
          <a:lstStyle>
            <a:lvl1pPr algn="r">
              <a:defRPr sz="5400">
                <a:solidFill>
                  <a:schemeClr val="accent1"/>
                </a:solidFill>
              </a:defRPr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07067" y="4050833"/>
            <a:ext cx="7766936" cy="1096899"/>
          </a:xfrm>
        </p:spPr>
        <p:txBody>
          <a:bodyPr anchor="t"/>
          <a:lstStyle>
            <a:lvl1pPr marL="0" indent="0" algn="r">
              <a:buNone/>
              <a:defRPr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GB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80B7D41-59AF-44DC-BC10-EC00D16DACC4}" type="datetimeFigureOut">
              <a:rPr lang="en-US" smtClean="0"/>
              <a:t>4/27/2026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2E48477-023D-4282-AA87-ADB729E4085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2153279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>
            <a:lvl1pPr>
              <a:defRPr sz="3600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80B7D41-59AF-44DC-BC10-EC00D16DACC4}" type="datetimeFigureOut">
              <a:rPr lang="en-US" smtClean="0"/>
              <a:t>4/27/2026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2E48477-023D-4282-AA87-ADB729E4085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1025686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2700867"/>
            <a:ext cx="8596668" cy="1826581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860400"/>
          </a:xfrm>
        </p:spPr>
        <p:txBody>
          <a:bodyPr anchor="t"/>
          <a:lstStyle>
            <a:lvl1pPr marL="0" indent="0" algn="l">
              <a:buNone/>
              <a:defRPr sz="20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80B7D41-59AF-44DC-BC10-EC00D16DACC4}" type="datetimeFigureOut">
              <a:rPr lang="en-US" smtClean="0"/>
              <a:t>4/27/2026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2E48477-023D-4282-AA87-ADB729E4085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0196351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77334" y="2160589"/>
            <a:ext cx="4184035" cy="3880772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089970" y="2160589"/>
            <a:ext cx="4184034" cy="3880773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80B7D41-59AF-44DC-BC10-EC00D16DACC4}" type="datetimeFigureOut">
              <a:rPr lang="en-US" smtClean="0"/>
              <a:t>4/27/2026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2E48477-023D-4282-AA87-ADB729E4085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5919034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5745" y="2160983"/>
            <a:ext cx="4185623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75745" y="2737245"/>
            <a:ext cx="4185623" cy="3304117"/>
          </a:xfrm>
        </p:spPr>
        <p:txBody>
          <a:bodyPr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88383" y="2160983"/>
            <a:ext cx="4185618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088384" y="2737245"/>
            <a:ext cx="4185617" cy="3304117"/>
          </a:xfrm>
        </p:spPr>
        <p:txBody>
          <a:bodyPr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80B7D41-59AF-44DC-BC10-EC00D16DACC4}" type="datetimeFigureOut">
              <a:rPr lang="en-US" smtClean="0"/>
              <a:t>4/27/2026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2E48477-023D-4282-AA87-ADB729E4085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9562307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</p:spPr>
        <p:txBody>
          <a:bodyPr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80B7D41-59AF-44DC-BC10-EC00D16DACC4}" type="datetimeFigureOut">
              <a:rPr lang="en-US" smtClean="0"/>
              <a:t>4/27/2026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2E48477-023D-4282-AA87-ADB729E4085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620867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80B7D41-59AF-44DC-BC10-EC00D16DACC4}" type="datetimeFigureOut">
              <a:rPr lang="en-US" smtClean="0"/>
              <a:t>4/27/2026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2E48477-023D-4282-AA87-ADB729E4085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937013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1498604"/>
            <a:ext cx="3854528" cy="1278466"/>
          </a:xfrm>
        </p:spPr>
        <p:txBody>
          <a:bodyPr anchor="b">
            <a:normAutofit/>
          </a:bodyPr>
          <a:lstStyle>
            <a:lvl1pPr>
              <a:defRPr sz="2000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60461" y="514924"/>
            <a:ext cx="4513541" cy="5526437"/>
          </a:xfrm>
        </p:spPr>
        <p:txBody>
          <a:bodyPr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7334" y="2777069"/>
            <a:ext cx="3854528" cy="2584449"/>
          </a:xfrm>
        </p:spPr>
        <p:txBody>
          <a:bodyPr>
            <a:normAutofit/>
          </a:bodyPr>
          <a:lstStyle>
            <a:lvl1pPr marL="0" indent="0">
              <a:buNone/>
              <a:defRPr sz="1400"/>
            </a:lvl1pPr>
            <a:lvl2pPr marL="457063" indent="0">
              <a:buNone/>
              <a:defRPr sz="1400"/>
            </a:lvl2pPr>
            <a:lvl3pPr marL="914126" indent="0">
              <a:buNone/>
              <a:defRPr sz="1200"/>
            </a:lvl3pPr>
            <a:lvl4pPr marL="1371189" indent="0">
              <a:buNone/>
              <a:defRPr sz="1000"/>
            </a:lvl4pPr>
            <a:lvl5pPr marL="1828251" indent="0">
              <a:buNone/>
              <a:defRPr sz="1000"/>
            </a:lvl5pPr>
            <a:lvl6pPr marL="2285314" indent="0">
              <a:buNone/>
              <a:defRPr sz="1000"/>
            </a:lvl6pPr>
            <a:lvl7pPr marL="2742377" indent="0">
              <a:buNone/>
              <a:defRPr sz="1000"/>
            </a:lvl7pPr>
            <a:lvl8pPr marL="3199440" indent="0">
              <a:buNone/>
              <a:defRPr sz="1000"/>
            </a:lvl8pPr>
            <a:lvl9pPr marL="3656503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80B7D41-59AF-44DC-BC10-EC00D16DACC4}" type="datetimeFigureOut">
              <a:rPr lang="en-US" smtClean="0"/>
              <a:t>4/27/2026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2E48477-023D-4282-AA87-ADB729E4085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2523434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4800600"/>
            <a:ext cx="8596667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77334" y="609600"/>
            <a:ext cx="8596668" cy="3845718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GB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7334" y="5367338"/>
            <a:ext cx="8596667" cy="674024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80B7D41-59AF-44DC-BC10-EC00D16DACC4}" type="datetimeFigureOut">
              <a:rPr lang="en-US" smtClean="0"/>
              <a:t>4/27/2026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2E48477-023D-4282-AA87-ADB729E4085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289375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609600"/>
            <a:ext cx="8596668" cy="3403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470400"/>
            <a:ext cx="8596668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80B7D41-59AF-44DC-BC10-EC00D16DACC4}" type="datetimeFigureOut">
              <a:rPr lang="en-US" smtClean="0"/>
              <a:t>4/27/2026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2E48477-023D-4282-AA87-ADB729E4085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0269761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1334" y="609600"/>
            <a:ext cx="8094134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366139" y="3632200"/>
            <a:ext cx="7224524" cy="381000"/>
          </a:xfrm>
        </p:spPr>
        <p:txBody>
          <a:bodyPr anchor="ctr">
            <a:noAutofit/>
          </a:bodyPr>
          <a:lstStyle>
            <a:lvl1pPr marL="0" indent="0">
              <a:buFontTx/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470400"/>
            <a:ext cx="8596668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80B7D41-59AF-44DC-BC10-EC00D16DACC4}" type="datetimeFigureOut">
              <a:rPr lang="en-US" smtClean="0"/>
              <a:t>4/27/2026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2E48477-023D-4282-AA87-ADB729E4085B}" type="slidenum">
              <a:rPr lang="en-US" smtClean="0"/>
              <a:t>‹#›</a:t>
            </a:fld>
            <a:endParaRPr lang="en-US"/>
          </a:p>
        </p:txBody>
      </p:sp>
      <p:sp>
        <p:nvSpPr>
          <p:cNvPr id="20" name="TextBox 19"/>
          <p:cNvSpPr txBox="1"/>
          <p:nvPr/>
        </p:nvSpPr>
        <p:spPr>
          <a:xfrm>
            <a:off x="541870" y="7903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2" name="TextBox 21"/>
          <p:cNvSpPr txBox="1"/>
          <p:nvPr/>
        </p:nvSpPr>
        <p:spPr>
          <a:xfrm>
            <a:off x="8893011" y="288655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latin typeface="Arial"/>
              </a:rPr>
              <a:t>”</a:t>
            </a:r>
            <a:endParaRPr lang="en-US" dirty="0">
              <a:solidFill>
                <a:schemeClr val="accent1">
                  <a:lumMod val="60000"/>
                  <a:lumOff val="40000"/>
                </a:schemeClr>
              </a:solidFill>
              <a:latin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1851913066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1931988"/>
            <a:ext cx="8596668" cy="2595460"/>
          </a:xfrm>
        </p:spPr>
        <p:txBody>
          <a:bodyPr anchor="b">
            <a:normAutofit/>
          </a:bodyPr>
          <a:lstStyle>
            <a:lvl1pPr algn="l">
              <a:defRPr sz="4400" b="0" cap="none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80B7D41-59AF-44DC-BC10-EC00D16DACC4}" type="datetimeFigureOut">
              <a:rPr lang="en-US" smtClean="0"/>
              <a:t>4/27/2026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2E48477-023D-4282-AA87-ADB729E4085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96770127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1334" y="609600"/>
            <a:ext cx="8094134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77332" y="4013200"/>
            <a:ext cx="8596669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80B7D41-59AF-44DC-BC10-EC00D16DACC4}" type="datetimeFigureOut">
              <a:rPr lang="en-US" smtClean="0"/>
              <a:t>4/27/2026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2E48477-023D-4282-AA87-ADB729E4085B}" type="slidenum">
              <a:rPr lang="en-US" smtClean="0"/>
              <a:t>‹#›</a:t>
            </a:fld>
            <a:endParaRPr lang="en-US"/>
          </a:p>
        </p:txBody>
      </p:sp>
      <p:sp>
        <p:nvSpPr>
          <p:cNvPr id="24" name="TextBox 23"/>
          <p:cNvSpPr txBox="1"/>
          <p:nvPr/>
        </p:nvSpPr>
        <p:spPr>
          <a:xfrm>
            <a:off x="541870" y="7903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8893011" y="288655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3900746095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rue or Fals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799" y="609600"/>
            <a:ext cx="8588203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77332" y="4013200"/>
            <a:ext cx="8596669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80B7D41-59AF-44DC-BC10-EC00D16DACC4}" type="datetimeFigureOut">
              <a:rPr lang="en-US" smtClean="0"/>
              <a:t>4/27/2026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2E48477-023D-4282-AA87-ADB729E4085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82835642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80B7D41-59AF-44DC-BC10-EC00D16DACC4}" type="datetimeFigureOut">
              <a:rPr lang="en-US" smtClean="0"/>
              <a:t>4/27/2026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2E48477-023D-4282-AA87-ADB729E4085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40880600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967673" y="609599"/>
            <a:ext cx="1304743" cy="5251451"/>
          </a:xfrm>
        </p:spPr>
        <p:txBody>
          <a:bodyPr vert="eaVert" anchor="ctr"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77335" y="609600"/>
            <a:ext cx="7060150" cy="5251450"/>
          </a:xfrm>
        </p:spPr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80B7D41-59AF-44DC-BC10-EC00D16DACC4}" type="datetimeFigureOut">
              <a:rPr lang="en-US" smtClean="0"/>
              <a:t>4/27/2026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2E48477-023D-4282-AA87-ADB729E4085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628167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cxnSp>
          <p:nvCxnSpPr>
            <p:cNvPr id="20" name="Straight Connector 19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2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3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4" name="Isosceles Triangle 23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2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5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6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6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8" name="Isosceles Triangle 27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9" name="Isosceles Triangle 28"/>
            <p:cNvSpPr/>
            <p:nvPr/>
          </p:nvSpPr>
          <p:spPr>
            <a:xfrm>
              <a:off x="0" y="4013200"/>
              <a:ext cx="448733" cy="2844800"/>
            </a:xfrm>
            <a:prstGeom prst="triangle">
              <a:avLst>
                <a:gd name="adj" fmla="val 0"/>
              </a:avLst>
            </a:prstGeom>
            <a:solidFill>
              <a:schemeClr val="accent1">
                <a:alpha val="8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4" y="2160589"/>
            <a:ext cx="8596668" cy="388077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205133" y="6041362"/>
            <a:ext cx="91193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80B7D41-59AF-44DC-BC10-EC00D16DACC4}" type="datetimeFigureOut">
              <a:rPr lang="en-US" smtClean="0"/>
              <a:t>4/27/2026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77334" y="6041362"/>
            <a:ext cx="6297612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590663" y="6041362"/>
            <a:ext cx="68333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accent1"/>
                </a:solidFill>
              </a:defRPr>
            </a:lvl1pPr>
          </a:lstStyle>
          <a:p>
            <a:fld id="{32E48477-023D-4282-AA87-ADB729E4085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7793773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19" r:id="rId1"/>
    <p:sldLayoutId id="2147483720" r:id="rId2"/>
    <p:sldLayoutId id="2147483721" r:id="rId3"/>
    <p:sldLayoutId id="2147483722" r:id="rId4"/>
    <p:sldLayoutId id="2147483723" r:id="rId5"/>
    <p:sldLayoutId id="2147483724" r:id="rId6"/>
    <p:sldLayoutId id="2147483725" r:id="rId7"/>
    <p:sldLayoutId id="2147483726" r:id="rId8"/>
    <p:sldLayoutId id="2147483727" r:id="rId9"/>
    <p:sldLayoutId id="2147483728" r:id="rId10"/>
    <p:sldLayoutId id="2147483729" r:id="rId11"/>
    <p:sldLayoutId id="2147483730" r:id="rId12"/>
    <p:sldLayoutId id="2147483731" r:id="rId13"/>
    <p:sldLayoutId id="2147483732" r:id="rId14"/>
    <p:sldLayoutId id="2147483733" r:id="rId15"/>
    <p:sldLayoutId id="2147483734" r:id="rId16"/>
  </p:sldLayoutIdLst>
  <p:txStyles>
    <p:titleStyle>
      <a:lvl1pPr algn="l" defTabSz="457200" rtl="0" eaLnBrk="1" latinLnBrk="0" hangingPunct="1">
        <a:spcBef>
          <a:spcPct val="0"/>
        </a:spcBef>
        <a:buNone/>
        <a:defRPr sz="3600" kern="1200">
          <a:solidFill>
            <a:schemeClr val="accent1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8.jpeg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5.jpeg"/><Relationship Id="rId4" Type="http://schemas.openxmlformats.org/officeDocument/2006/relationships/image" Target="../media/image14.png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9.jpeg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>
            <a:extLst>
              <a:ext uri="{FF2B5EF4-FFF2-40B4-BE49-F238E27FC236}">
                <a16:creationId xmlns:a16="http://schemas.microsoft.com/office/drawing/2014/main" id="{C3FD1E35-0EB2-4AE7-8378-BAC8992FDCEF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13646" y="0"/>
            <a:ext cx="8982635" cy="6736977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018056" y="414369"/>
            <a:ext cx="7766936" cy="1646302"/>
          </a:xfrm>
        </p:spPr>
        <p:txBody>
          <a:bodyPr/>
          <a:lstStyle/>
          <a:p>
            <a:pPr algn="ctr"/>
            <a:r>
              <a:rPr lang="en-GB" dirty="0">
                <a:solidFill>
                  <a:schemeClr val="bg1"/>
                </a:solidFill>
              </a:rPr>
              <a:t>Summer Term - Year 3 Meet the Teacher</a:t>
            </a:r>
            <a:endParaRPr lang="en-US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09668584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1098957"/>
            <a:ext cx="10515600" cy="2466364"/>
          </a:xfrm>
        </p:spPr>
        <p:txBody>
          <a:bodyPr>
            <a:normAutofit fontScale="90000"/>
          </a:bodyPr>
          <a:lstStyle/>
          <a:p>
            <a:br>
              <a:rPr lang="en-GB" dirty="0"/>
            </a:br>
            <a:br>
              <a:rPr lang="en-GB" dirty="0"/>
            </a:br>
            <a:r>
              <a:rPr lang="en-GB" dirty="0"/>
              <a:t>Welcome</a:t>
            </a:r>
            <a:br>
              <a:rPr lang="en-GB" dirty="0"/>
            </a:br>
            <a:br>
              <a:rPr lang="en-GB" dirty="0"/>
            </a:br>
            <a:br>
              <a:rPr lang="en-GB" dirty="0"/>
            </a:b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38200" y="3229761"/>
            <a:ext cx="10515600" cy="2947201"/>
          </a:xfrm>
        </p:spPr>
        <p:txBody>
          <a:bodyPr/>
          <a:lstStyle/>
          <a:p>
            <a:r>
              <a:rPr lang="en-GB" dirty="0"/>
              <a:t>Summer term curriculum</a:t>
            </a:r>
          </a:p>
          <a:p>
            <a:r>
              <a:rPr lang="en-GB" dirty="0"/>
              <a:t>Homework reminder</a:t>
            </a:r>
          </a:p>
          <a:p>
            <a:r>
              <a:rPr lang="en-GB" dirty="0"/>
              <a:t>Dates for your diary</a:t>
            </a:r>
          </a:p>
          <a:p>
            <a:r>
              <a:rPr lang="en-GB" dirty="0"/>
              <a:t>Any questions</a:t>
            </a:r>
          </a:p>
          <a:p>
            <a:endParaRPr lang="en-US" dirty="0"/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id="{20D4B656-7970-4EFB-9C31-37787ABC84AA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3554505" y="1081368"/>
            <a:ext cx="4706471" cy="3529853"/>
          </a:xfrm>
          <a:prstGeom prst="rect">
            <a:avLst/>
          </a:prstGeom>
        </p:spPr>
      </p:pic>
      <p:pic>
        <p:nvPicPr>
          <p:cNvPr id="11" name="Picture 10">
            <a:extLst>
              <a:ext uri="{FF2B5EF4-FFF2-40B4-BE49-F238E27FC236}">
                <a16:creationId xmlns:a16="http://schemas.microsoft.com/office/drawing/2014/main" id="{A1294CB7-5C56-4A49-AD28-7A2EC12204EC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88354" y="1589219"/>
            <a:ext cx="4374778" cy="328108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9248590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err="1"/>
              <a:t>CanDo</a:t>
            </a:r>
            <a:r>
              <a:rPr lang="en-GB" dirty="0"/>
              <a:t> Maths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77334" y="2160589"/>
            <a:ext cx="8596668" cy="3047905"/>
          </a:xfrm>
        </p:spPr>
        <p:txBody>
          <a:bodyPr/>
          <a:lstStyle/>
          <a:p>
            <a:r>
              <a:rPr lang="en-GB" dirty="0"/>
              <a:t>Money – finishing off</a:t>
            </a:r>
          </a:p>
          <a:p>
            <a:r>
              <a:rPr lang="en-GB" dirty="0"/>
              <a:t>Time – You can help!</a:t>
            </a:r>
          </a:p>
          <a:p>
            <a:r>
              <a:rPr lang="en-GB" dirty="0"/>
              <a:t>Measurement - length, capacity, mass, perimeter </a:t>
            </a:r>
          </a:p>
          <a:p>
            <a:r>
              <a:rPr lang="en-GB" dirty="0"/>
              <a:t>Geometry – properties of shapes(angles)</a:t>
            </a:r>
          </a:p>
          <a:p>
            <a:r>
              <a:rPr lang="en-GB" dirty="0"/>
              <a:t>Statistics </a:t>
            </a:r>
          </a:p>
          <a:p>
            <a:r>
              <a:rPr lang="en-GB" dirty="0"/>
              <a:t>We will be recapping multiplication and division units this term – during MOT and homework tasks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68179943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54964" y="111446"/>
            <a:ext cx="9384655" cy="6633744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9873842" y="218114"/>
            <a:ext cx="222308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Copy for parents 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903551726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16160" y="88826"/>
            <a:ext cx="9380845" cy="6642763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5199729" y="3244334"/>
            <a:ext cx="1792542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en-GB" dirty="0">
                <a:solidFill>
                  <a:prstClr val="black"/>
                </a:solidFill>
              </a:rPr>
              <a:t>Copy for parents </a:t>
            </a:r>
            <a:endParaRPr lang="en-US" dirty="0">
              <a:solidFill>
                <a:prstClr val="black"/>
              </a:solidFill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9940954" y="176169"/>
            <a:ext cx="211402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Copy for parents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299186230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English - Writing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/>
              <a:t>The Green Ship – focus on conjunctions, writing parts of a finding story</a:t>
            </a:r>
          </a:p>
          <a:p>
            <a:r>
              <a:rPr lang="en-GB" dirty="0"/>
              <a:t>The Promise – writing a persuasive letter – 10 sessions</a:t>
            </a:r>
          </a:p>
          <a:p>
            <a:r>
              <a:rPr lang="en-GB" dirty="0"/>
              <a:t>Cheltenham – writing a tourist guide for Cheltenham -10 sessions</a:t>
            </a:r>
          </a:p>
        </p:txBody>
      </p:sp>
      <p:pic>
        <p:nvPicPr>
          <p:cNvPr id="3076" name="Picture 4" descr="The Green Ship: Celebrate Quentin Blake’s 90th Birthday: Amazon.co.uk:  Blake, Quentin: 9780099253327: Books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95118" y="4399280"/>
            <a:ext cx="1534478" cy="219456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84" name="Picture 12" descr="The Promise: Amazon.co.uk: Davies, Nicola, Carlin, Laura: 9781406355598:  Books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04055" y="4399280"/>
            <a:ext cx="2109609" cy="219456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86" name="Picture 14" descr="The Tin Forest: Amazon.co.uk: Ward, Helen, Anderson, Wayne: 9781848776678:  Books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97496" y="4399280"/>
            <a:ext cx="1957964" cy="228520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57400127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8724" y="365125"/>
            <a:ext cx="3129094" cy="4676658"/>
          </a:xfrm>
        </p:spPr>
        <p:txBody>
          <a:bodyPr>
            <a:normAutofit/>
          </a:bodyPr>
          <a:lstStyle/>
          <a:p>
            <a:r>
              <a:rPr lang="en-GB" dirty="0"/>
              <a:t>Writing Expectations</a:t>
            </a:r>
            <a:br>
              <a:rPr lang="en-GB" dirty="0"/>
            </a:br>
            <a:br>
              <a:rPr lang="en-GB" dirty="0"/>
            </a:br>
            <a:r>
              <a:rPr lang="en-GB" sz="2800" dirty="0"/>
              <a:t>By the end</a:t>
            </a:r>
            <a:br>
              <a:rPr lang="en-GB" sz="2800" dirty="0"/>
            </a:br>
            <a:r>
              <a:rPr lang="en-GB" sz="2800" dirty="0"/>
              <a:t>of Year 3</a:t>
            </a:r>
            <a:br>
              <a:rPr lang="en-GB" sz="2800" dirty="0"/>
            </a:br>
            <a:br>
              <a:rPr lang="en-GB" sz="2800" dirty="0"/>
            </a:br>
            <a:r>
              <a:rPr lang="en-GB" sz="1600" dirty="0"/>
              <a:t>Copies available</a:t>
            </a:r>
            <a:br>
              <a:rPr lang="en-GB" sz="1600" dirty="0"/>
            </a:br>
            <a:br>
              <a:rPr lang="en-GB" dirty="0"/>
            </a:br>
            <a:endParaRPr lang="en-US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296176" y="105066"/>
            <a:ext cx="8376048" cy="628540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6351417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Guided Reading 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38201" y="1825625"/>
            <a:ext cx="3054292" cy="967909"/>
          </a:xfrm>
        </p:spPr>
        <p:txBody>
          <a:bodyPr/>
          <a:lstStyle/>
          <a:p>
            <a:r>
              <a:rPr lang="en-GB" dirty="0"/>
              <a:t>Bill’s New Frock  -         Anne Fine</a:t>
            </a:r>
          </a:p>
          <a:p>
            <a:endParaRPr lang="en-GB" dirty="0"/>
          </a:p>
          <a:p>
            <a:endParaRPr lang="en-GB" dirty="0"/>
          </a:p>
          <a:p>
            <a:endParaRPr lang="en-GB" dirty="0"/>
          </a:p>
          <a:p>
            <a:endParaRPr lang="en-GB" dirty="0"/>
          </a:p>
        </p:txBody>
      </p:sp>
      <p:pic>
        <p:nvPicPr>
          <p:cNvPr id="1026" name="Picture 2" descr="Bill's New Frock - Scholastic Shop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56536" y="2709643"/>
            <a:ext cx="2612792" cy="400288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Ariki and the Giant Shark: Nicola Davies: 9781406369793: WHSmith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031279" y="2247071"/>
            <a:ext cx="2899576" cy="446088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Content Placeholder 2"/>
          <p:cNvSpPr txBox="1">
            <a:spLocks/>
          </p:cNvSpPr>
          <p:nvPr/>
        </p:nvSpPr>
        <p:spPr>
          <a:xfrm>
            <a:off x="6879671" y="921508"/>
            <a:ext cx="4354585" cy="153836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dirty="0"/>
              <a:t>Ariki and the Giant Shark – Nicola Davies   </a:t>
            </a:r>
          </a:p>
          <a:p>
            <a:endParaRPr lang="en-GB" dirty="0"/>
          </a:p>
          <a:p>
            <a:endParaRPr lang="en-GB" dirty="0"/>
          </a:p>
          <a:p>
            <a:endParaRPr lang="en-GB" dirty="0"/>
          </a:p>
          <a:p>
            <a:endParaRPr lang="en-GB" dirty="0"/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82410670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10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10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29569" y="3032825"/>
            <a:ext cx="7654446" cy="1028540"/>
          </a:xfrm>
        </p:spPr>
        <p:txBody>
          <a:bodyPr/>
          <a:lstStyle/>
          <a:p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38200" y="1825625"/>
            <a:ext cx="1602996" cy="590404"/>
          </a:xfrm>
        </p:spPr>
        <p:txBody>
          <a:bodyPr/>
          <a:lstStyle/>
          <a:p>
            <a:r>
              <a:rPr lang="en-GB" dirty="0"/>
              <a:t>Plants</a:t>
            </a:r>
            <a:endParaRPr lang="en-US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60375" y="2668188"/>
            <a:ext cx="3234614" cy="3968563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5400000">
            <a:off x="3401160" y="714876"/>
            <a:ext cx="4019068" cy="2909991"/>
          </a:xfrm>
          <a:prstGeom prst="rect">
            <a:avLst/>
          </a:prstGeom>
        </p:spPr>
      </p:pic>
      <p:sp>
        <p:nvSpPr>
          <p:cNvPr id="8" name="AutoShape 6" descr="How Soil Types and Garden Soil Mixtures Impact Your Plants - PlantTAGG Blog"/>
          <p:cNvSpPr>
            <a:spLocks noChangeAspect="1" noChangeArrowheads="1"/>
          </p:cNvSpPr>
          <p:nvPr/>
        </p:nvSpPr>
        <p:spPr bwMode="auto">
          <a:xfrm>
            <a:off x="307975" y="79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pic>
        <p:nvPicPr>
          <p:cNvPr id="10" name="Picture 9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955699" y="4331807"/>
            <a:ext cx="5319555" cy="2440533"/>
          </a:xfrm>
          <a:prstGeom prst="rect">
            <a:avLst/>
          </a:prstGeom>
        </p:spPr>
      </p:pic>
      <p:pic>
        <p:nvPicPr>
          <p:cNvPr id="2058" name="Picture 10" descr="https://www.stem.org.uk/system/files/elibrary-resources/legacy_files_migrated/34507-Transpiration.jp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329569" y="347419"/>
            <a:ext cx="3082575" cy="371394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2" name="TextBox 11"/>
          <p:cNvSpPr txBox="1"/>
          <p:nvPr/>
        </p:nvSpPr>
        <p:spPr>
          <a:xfrm>
            <a:off x="394283" y="243281"/>
            <a:ext cx="3229761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400" dirty="0">
                <a:latin typeface="+mj-lt"/>
              </a:rPr>
              <a:t>Science</a:t>
            </a:r>
            <a:endParaRPr lang="en-US" sz="4400" dirty="0">
              <a:latin typeface="+mj-lt"/>
            </a:endParaRPr>
          </a:p>
        </p:txBody>
      </p:sp>
    </p:spTree>
    <p:extLst>
      <p:ext uri="{BB962C8B-B14F-4D97-AF65-F5344CB8AC3E}">
        <p14:creationId xmlns:p14="http://schemas.microsoft.com/office/powerpoint/2010/main" val="411532317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205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205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Geography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38200" y="1825625"/>
            <a:ext cx="10515600" cy="856615"/>
          </a:xfrm>
        </p:spPr>
        <p:txBody>
          <a:bodyPr/>
          <a:lstStyle/>
          <a:p>
            <a:r>
              <a:rPr lang="en-GB" dirty="0"/>
              <a:t>A geographical study of Cheltenham – homework this week</a:t>
            </a:r>
            <a:endParaRPr lang="en-US" dirty="0"/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11727" y="2299194"/>
            <a:ext cx="8146193" cy="437287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62163191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PE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38200" y="1825625"/>
            <a:ext cx="7777480" cy="1445895"/>
          </a:xfrm>
        </p:spPr>
        <p:txBody>
          <a:bodyPr/>
          <a:lstStyle/>
          <a:p>
            <a:r>
              <a:rPr lang="en-GB" dirty="0"/>
              <a:t>Summer 1: Athletics (3A  - Monday and Thursdays                                      3OF -  Tuesday and Friday)</a:t>
            </a:r>
          </a:p>
          <a:p>
            <a:r>
              <a:rPr lang="en-GB" dirty="0"/>
              <a:t>Summer 2: Cricket and Tennis </a:t>
            </a:r>
            <a:endParaRPr lang="en-US" dirty="0"/>
          </a:p>
        </p:txBody>
      </p:sp>
      <p:pic>
        <p:nvPicPr>
          <p:cNvPr id="4098" name="Picture 2" descr="Kids' Athletics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2455" y="3658869"/>
            <a:ext cx="3731896" cy="248793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00" name="Picture 4" descr="Play Their Way - How to Coach Kids Tennis | Play Their Way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86935" y="3658869"/>
            <a:ext cx="3786505" cy="250856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02" name="Picture 6" descr="Girls' Cricket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70125" y="1503362"/>
            <a:ext cx="3510116" cy="198151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896270418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1FC0CF1-5B08-4837-97FD-CE0148F5EC5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PE Uniform – Thank you!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8BB7324-97B7-461D-A9BA-06FCE4E5F8E6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sz="1800" b="1" dirty="0">
                <a:effectLst/>
                <a:latin typeface="Calibri" panose="020F0502020204030204" pitchFamily="34" charset="0"/>
                <a:ea typeface="Calibri" panose="020F0502020204030204" pitchFamily="34" charset="0"/>
              </a:rPr>
              <a:t>PE Kit Reminder for Parents </a:t>
            </a:r>
          </a:p>
          <a:p>
            <a:r>
              <a:rPr lang="en-GB" sz="1800" dirty="0">
                <a:effectLst/>
                <a:latin typeface="Calibri" panose="020F0502020204030204" pitchFamily="34" charset="0"/>
                <a:ea typeface="Calibri" panose="020F0502020204030204" pitchFamily="34" charset="0"/>
              </a:rPr>
              <a:t>On </a:t>
            </a:r>
            <a:r>
              <a:rPr lang="en-GB" sz="1800" b="1" dirty="0">
                <a:effectLst/>
                <a:latin typeface="Calibri" panose="020F0502020204030204" pitchFamily="34" charset="0"/>
                <a:ea typeface="Calibri" panose="020F0502020204030204" pitchFamily="34" charset="0"/>
              </a:rPr>
              <a:t>PE days</a:t>
            </a:r>
            <a:r>
              <a:rPr lang="en-GB" sz="1800" dirty="0">
                <a:effectLst/>
                <a:latin typeface="Calibri" panose="020F0502020204030204" pitchFamily="34" charset="0"/>
                <a:ea typeface="Calibri" panose="020F0502020204030204" pitchFamily="34" charset="0"/>
              </a:rPr>
              <a:t>, children </a:t>
            </a:r>
            <a:r>
              <a:rPr lang="en-GB" sz="1800" b="1" dirty="0">
                <a:effectLst/>
                <a:latin typeface="Calibri" panose="020F0502020204030204" pitchFamily="34" charset="0"/>
                <a:ea typeface="Calibri" panose="020F0502020204030204" pitchFamily="34" charset="0"/>
              </a:rPr>
              <a:t>must come to school wearing their PE kit</a:t>
            </a:r>
            <a:r>
              <a:rPr lang="en-GB" sz="1800" dirty="0">
                <a:effectLst/>
                <a:latin typeface="Calibri" panose="020F0502020204030204" pitchFamily="34" charset="0"/>
                <a:ea typeface="Calibri" panose="020F0502020204030204" pitchFamily="34" charset="0"/>
              </a:rPr>
              <a:t>, as pupils do not change at school.</a:t>
            </a:r>
          </a:p>
          <a:p>
            <a:r>
              <a:rPr lang="en-GB" sz="1800" dirty="0">
                <a:effectLst/>
                <a:latin typeface="Calibri" panose="020F0502020204030204" pitchFamily="34" charset="0"/>
                <a:ea typeface="Calibri" panose="020F0502020204030204" pitchFamily="34" charset="0"/>
              </a:rPr>
              <a:t>The correct PE kit is:</a:t>
            </a:r>
          </a:p>
          <a:p>
            <a:pPr marL="342900" lvl="0" indent="-342900">
              <a:buSzPts val="1000"/>
              <a:buFont typeface="Symbol" panose="05050102010706020507" pitchFamily="18" charset="2"/>
              <a:buChar char=""/>
              <a:tabLst>
                <a:tab pos="457200" algn="l"/>
              </a:tabLst>
            </a:pPr>
            <a:r>
              <a:rPr lang="en-GB" sz="1800" b="1" dirty="0">
                <a:effectLst/>
                <a:latin typeface="Calibri" panose="020F0502020204030204" pitchFamily="34" charset="0"/>
                <a:ea typeface="Times New Roman" panose="02020603050405020304" pitchFamily="18" charset="0"/>
              </a:rPr>
              <a:t>White polo shirt</a:t>
            </a:r>
            <a:endParaRPr lang="en-GB" sz="1800" dirty="0">
              <a:effectLst/>
              <a:latin typeface="Calibri" panose="020F0502020204030204" pitchFamily="34" charset="0"/>
              <a:ea typeface="Calibri" panose="020F0502020204030204" pitchFamily="34" charset="0"/>
            </a:endParaRPr>
          </a:p>
          <a:p>
            <a:pPr marL="342900" lvl="0" indent="-342900">
              <a:buSzPts val="1000"/>
              <a:buFont typeface="Symbol" panose="05050102010706020507" pitchFamily="18" charset="2"/>
              <a:buChar char=""/>
              <a:tabLst>
                <a:tab pos="457200" algn="l"/>
              </a:tabLst>
            </a:pPr>
            <a:r>
              <a:rPr lang="en-GB" sz="1800" b="1" dirty="0">
                <a:effectLst/>
                <a:latin typeface="Calibri" panose="020F0502020204030204" pitchFamily="34" charset="0"/>
                <a:ea typeface="Times New Roman" panose="02020603050405020304" pitchFamily="18" charset="0"/>
              </a:rPr>
              <a:t>Black PE shorts</a:t>
            </a:r>
            <a:r>
              <a:rPr lang="en-GB" sz="1800" dirty="0">
                <a:effectLst/>
                <a:latin typeface="Calibri" panose="020F0502020204030204" pitchFamily="34" charset="0"/>
                <a:ea typeface="Times New Roman" panose="02020603050405020304" pitchFamily="18" charset="0"/>
              </a:rPr>
              <a:t> </a:t>
            </a:r>
            <a:r>
              <a:rPr lang="en-GB" sz="1800" i="1" dirty="0">
                <a:effectLst/>
                <a:latin typeface="Calibri" panose="020F0502020204030204" pitchFamily="34" charset="0"/>
                <a:ea typeface="Times New Roman" panose="02020603050405020304" pitchFamily="18" charset="0"/>
              </a:rPr>
              <a:t>or</a:t>
            </a:r>
            <a:r>
              <a:rPr lang="en-GB" sz="1800" dirty="0">
                <a:effectLst/>
                <a:latin typeface="Calibri" panose="020F0502020204030204" pitchFamily="34" charset="0"/>
                <a:ea typeface="Times New Roman" panose="02020603050405020304" pitchFamily="18" charset="0"/>
              </a:rPr>
              <a:t> </a:t>
            </a:r>
            <a:r>
              <a:rPr lang="en-GB" sz="1800" b="1" dirty="0">
                <a:effectLst/>
                <a:latin typeface="Calibri" panose="020F0502020204030204" pitchFamily="34" charset="0"/>
                <a:ea typeface="Times New Roman" panose="02020603050405020304" pitchFamily="18" charset="0"/>
              </a:rPr>
              <a:t>black jogging bottoms</a:t>
            </a:r>
            <a:r>
              <a:rPr lang="en-GB" sz="1800" dirty="0">
                <a:effectLst/>
                <a:latin typeface="Calibri" panose="020F0502020204030204" pitchFamily="34" charset="0"/>
                <a:ea typeface="Times New Roman" panose="02020603050405020304" pitchFamily="18" charset="0"/>
              </a:rPr>
              <a:t> </a:t>
            </a:r>
            <a:r>
              <a:rPr lang="en-GB" sz="1800" i="1" dirty="0">
                <a:effectLst/>
                <a:latin typeface="Calibri" panose="020F0502020204030204" pitchFamily="34" charset="0"/>
                <a:ea typeface="Times New Roman" panose="02020603050405020304" pitchFamily="18" charset="0"/>
              </a:rPr>
              <a:t>or</a:t>
            </a:r>
            <a:r>
              <a:rPr lang="en-GB" sz="1800" dirty="0">
                <a:effectLst/>
                <a:latin typeface="Calibri" panose="020F0502020204030204" pitchFamily="34" charset="0"/>
                <a:ea typeface="Times New Roman" panose="02020603050405020304" pitchFamily="18" charset="0"/>
              </a:rPr>
              <a:t> </a:t>
            </a:r>
            <a:r>
              <a:rPr lang="en-GB" sz="1800" b="1" dirty="0">
                <a:effectLst/>
                <a:latin typeface="Calibri" panose="020F0502020204030204" pitchFamily="34" charset="0"/>
                <a:ea typeface="Times New Roman" panose="02020603050405020304" pitchFamily="18" charset="0"/>
              </a:rPr>
              <a:t>black leggings</a:t>
            </a:r>
            <a:r>
              <a:rPr lang="en-GB" sz="1800" dirty="0">
                <a:effectLst/>
                <a:latin typeface="Calibri" panose="020F0502020204030204" pitchFamily="34" charset="0"/>
                <a:ea typeface="Times New Roman" panose="02020603050405020304" pitchFamily="18" charset="0"/>
              </a:rPr>
              <a:t> (plain, no patterns)</a:t>
            </a:r>
            <a:endParaRPr lang="en-GB" sz="1800" dirty="0">
              <a:effectLst/>
              <a:latin typeface="Calibri" panose="020F0502020204030204" pitchFamily="34" charset="0"/>
              <a:ea typeface="Calibri" panose="020F0502020204030204" pitchFamily="34" charset="0"/>
            </a:endParaRPr>
          </a:p>
          <a:p>
            <a:pPr marL="342900" lvl="0" indent="-342900">
              <a:buSzPts val="1000"/>
              <a:buFont typeface="Symbol" panose="05050102010706020507" pitchFamily="18" charset="2"/>
              <a:buChar char=""/>
              <a:tabLst>
                <a:tab pos="457200" algn="l"/>
              </a:tabLst>
            </a:pPr>
            <a:r>
              <a:rPr lang="en-GB" sz="1800" b="1" dirty="0">
                <a:effectLst/>
                <a:latin typeface="Calibri" panose="020F0502020204030204" pitchFamily="34" charset="0"/>
                <a:ea typeface="Times New Roman" panose="02020603050405020304" pitchFamily="18" charset="0"/>
              </a:rPr>
              <a:t>Plain black trainers</a:t>
            </a:r>
            <a:endParaRPr lang="en-GB" sz="1800" dirty="0">
              <a:effectLst/>
              <a:latin typeface="Calibri" panose="020F0502020204030204" pitchFamily="34" charset="0"/>
              <a:ea typeface="Calibri" panose="020F0502020204030204" pitchFamily="34" charset="0"/>
            </a:endParaRPr>
          </a:p>
          <a:p>
            <a:pPr marL="342900" lvl="0" indent="-342900">
              <a:buSzPts val="1000"/>
              <a:buFont typeface="Symbol" panose="05050102010706020507" pitchFamily="18" charset="2"/>
              <a:buChar char=""/>
              <a:tabLst>
                <a:tab pos="457200" algn="l"/>
              </a:tabLst>
            </a:pPr>
            <a:r>
              <a:rPr lang="en-GB" sz="1800" b="1" dirty="0">
                <a:effectLst/>
                <a:latin typeface="Calibri" panose="020F0502020204030204" pitchFamily="34" charset="0"/>
                <a:ea typeface="Times New Roman" panose="02020603050405020304" pitchFamily="18" charset="0"/>
              </a:rPr>
              <a:t>Brown jumper, brown cardigan or green fleece with the school logo</a:t>
            </a:r>
            <a:r>
              <a:rPr lang="en-GB" sz="1800" dirty="0">
                <a:effectLst/>
                <a:latin typeface="Calibri" panose="020F0502020204030204" pitchFamily="34" charset="0"/>
                <a:ea typeface="Times New Roman" panose="02020603050405020304" pitchFamily="18" charset="0"/>
              </a:rPr>
              <a:t> (to be worn over the PE kit if needed)</a:t>
            </a:r>
            <a:endParaRPr lang="en-GB" sz="1800" dirty="0">
              <a:effectLst/>
              <a:latin typeface="Calibri" panose="020F0502020204030204" pitchFamily="34" charset="0"/>
              <a:ea typeface="Calibri" panose="020F0502020204030204" pitchFamily="34" charset="0"/>
            </a:endParaRPr>
          </a:p>
          <a:p>
            <a:pPr marL="342900" lvl="0" indent="-342900">
              <a:buSzPts val="1000"/>
              <a:buFont typeface="Symbol" panose="05050102010706020507" pitchFamily="18" charset="2"/>
              <a:buChar char=""/>
              <a:tabLst>
                <a:tab pos="457200" algn="l"/>
              </a:tabLst>
            </a:pPr>
            <a:r>
              <a:rPr lang="en-GB" sz="1800" b="1" dirty="0">
                <a:effectLst/>
                <a:latin typeface="Calibri" panose="020F0502020204030204" pitchFamily="34" charset="0"/>
                <a:ea typeface="Times New Roman" panose="02020603050405020304" pitchFamily="18" charset="0"/>
              </a:rPr>
              <a:t>Extra pair of trainers </a:t>
            </a:r>
            <a:r>
              <a:rPr lang="en-GB" sz="1800" b="0" dirty="0">
                <a:effectLst/>
                <a:latin typeface="Calibri" panose="020F0502020204030204" pitchFamily="34" charset="0"/>
                <a:ea typeface="Times New Roman" panose="02020603050405020304" pitchFamily="18" charset="0"/>
              </a:rPr>
              <a:t>(if PE session is on the field)</a:t>
            </a: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981662281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Art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38200" y="1825625"/>
            <a:ext cx="10515600" cy="1283335"/>
          </a:xfrm>
        </p:spPr>
        <p:txBody>
          <a:bodyPr/>
          <a:lstStyle/>
          <a:p>
            <a:r>
              <a:rPr lang="en-GB" dirty="0"/>
              <a:t>Painting – images of Cheltenham   </a:t>
            </a:r>
          </a:p>
          <a:p>
            <a:r>
              <a:rPr lang="en-GB" dirty="0"/>
              <a:t>A study of Edward Wilson</a:t>
            </a:r>
            <a:endParaRPr lang="en-US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21403" y="3438999"/>
            <a:ext cx="4120117" cy="280812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633449" y="2805266"/>
            <a:ext cx="6248942" cy="378746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14564839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Design Technology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/>
              <a:t>Textiles - Design and make a pennant( to reflect a Cheltenham landmark)</a:t>
            </a:r>
            <a:endParaRPr lang="en-US" dirty="0"/>
          </a:p>
        </p:txBody>
      </p:sp>
      <p:pic>
        <p:nvPicPr>
          <p:cNvPr id="1026" name="Picture 2" descr="Image result for fabric pennant">
            <a:extLst>
              <a:ext uri="{FF2B5EF4-FFF2-40B4-BE49-F238E27FC236}">
                <a16:creationId xmlns:a16="http://schemas.microsoft.com/office/drawing/2014/main" id="{2EDE2208-68E6-47F0-AA82-4FA69717F51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26234" y="2929144"/>
            <a:ext cx="6251505" cy="335953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818258458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French and 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/>
              <a:t>French - The Seasons</a:t>
            </a:r>
          </a:p>
          <a:p>
            <a:pPr marL="0" indent="0">
              <a:buNone/>
            </a:pPr>
            <a:endParaRPr lang="en-GB" dirty="0"/>
          </a:p>
          <a:p>
            <a:endParaRPr lang="en-GB" dirty="0"/>
          </a:p>
          <a:p>
            <a:r>
              <a:rPr lang="en-GB" dirty="0"/>
              <a:t>RE - </a:t>
            </a:r>
            <a:r>
              <a:rPr lang="en-GB" b="0" i="0" dirty="0">
                <a:solidFill>
                  <a:srgbClr val="000000"/>
                </a:solidFill>
                <a:effectLst/>
                <a:latin typeface="WordVisi_MSFontService"/>
              </a:rPr>
              <a:t>How and why do people (in 3 traditions) use ceremonies to show their commitments?</a:t>
            </a:r>
            <a:endParaRPr lang="en-US" dirty="0"/>
          </a:p>
        </p:txBody>
      </p:sp>
      <p:pic>
        <p:nvPicPr>
          <p:cNvPr id="1026" name="Picture 2" descr="French Four Seasons / Les Quatre Saisons Poster | TPT">
            <a:extLst>
              <a:ext uri="{FF2B5EF4-FFF2-40B4-BE49-F238E27FC236}">
                <a16:creationId xmlns:a16="http://schemas.microsoft.com/office/drawing/2014/main" id="{3F621235-A7DB-4C70-8A64-C63B849DEB5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84875" y="435348"/>
            <a:ext cx="2010376" cy="267540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917681959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PSHE and Music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77334" y="2160590"/>
            <a:ext cx="8596668" cy="896376"/>
          </a:xfrm>
        </p:spPr>
        <p:txBody>
          <a:bodyPr>
            <a:normAutofit fontScale="85000" lnSpcReduction="20000"/>
          </a:bodyPr>
          <a:lstStyle/>
          <a:p>
            <a:r>
              <a:rPr lang="en-GB" dirty="0"/>
              <a:t>PSHE - Healthy Me and RSE</a:t>
            </a:r>
          </a:p>
          <a:p>
            <a:pPr marL="0" indent="0">
              <a:buNone/>
            </a:pPr>
            <a:endParaRPr lang="en-GB" dirty="0"/>
          </a:p>
          <a:p>
            <a:pPr algn="l" rtl="0" fontAlgn="base"/>
            <a:r>
              <a:rPr lang="en-GB" dirty="0"/>
              <a:t>Music - </a:t>
            </a:r>
            <a:r>
              <a:rPr lang="en-GB" sz="1800" b="1" i="0" dirty="0">
                <a:solidFill>
                  <a:srgbClr val="000000"/>
                </a:solidFill>
                <a:effectLst/>
                <a:latin typeface="Calibri" panose="020F0502020204030204" pitchFamily="34" charset="0"/>
              </a:rPr>
              <a:t>Genre: Various Title: Fly with the stars – classroom percussion</a:t>
            </a:r>
            <a:endParaRPr lang="en-GB" b="0" i="0" dirty="0">
              <a:solidFill>
                <a:srgbClr val="000000"/>
              </a:solidFill>
              <a:effectLst/>
              <a:latin typeface="Segoe UI" panose="020B0502040204020203" pitchFamily="34" charset="0"/>
            </a:endParaRPr>
          </a:p>
          <a:p>
            <a:endParaRPr lang="en-GB" dirty="0"/>
          </a:p>
          <a:p>
            <a:endParaRPr lang="en-GB" dirty="0"/>
          </a:p>
          <a:p>
            <a:endParaRPr lang="en-US" dirty="0"/>
          </a:p>
        </p:txBody>
      </p:sp>
      <p:pic>
        <p:nvPicPr>
          <p:cNvPr id="2050" name="Picture 2" descr="Healthy Me : Wiltshire Healthy Schools">
            <a:extLst>
              <a:ext uri="{FF2B5EF4-FFF2-40B4-BE49-F238E27FC236}">
                <a16:creationId xmlns:a16="http://schemas.microsoft.com/office/drawing/2014/main" id="{D1B616C8-88B1-4F16-83FF-8E280161C22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60612" y="3287156"/>
            <a:ext cx="3938345" cy="308385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330909366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Homework Reminder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/>
              <a:t>Home reading  - 20 minutes daily will make all the difference. Remember to sign the reading diary.</a:t>
            </a:r>
          </a:p>
          <a:p>
            <a:r>
              <a:rPr lang="en-GB" dirty="0"/>
              <a:t>Times tables supported by TTRS – 5 minutes daily to secure the knowledge of the following facts x2,x5,x10,x3,x4,x8 – paper copy workbooks available, 2x sessions per week in school</a:t>
            </a:r>
          </a:p>
          <a:p>
            <a:r>
              <a:rPr lang="en-GB" dirty="0"/>
              <a:t>Key words from the Year 3 list(summer 1 and recap full list across the year)</a:t>
            </a:r>
          </a:p>
          <a:p>
            <a:r>
              <a:rPr lang="en-GB" dirty="0"/>
              <a:t>Additional spellings based on taught patterns this term </a:t>
            </a:r>
          </a:p>
          <a:p>
            <a:r>
              <a:rPr lang="en-GB" dirty="0"/>
              <a:t>Personal list based on spelling target – Y1/Y2 HFW’s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66414321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Dates For Your Diary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/>
              <a:t>University Maths morning – Tuesday 21</a:t>
            </a:r>
            <a:r>
              <a:rPr lang="en-GB" baseline="30000" dirty="0"/>
              <a:t>st</a:t>
            </a:r>
            <a:r>
              <a:rPr lang="en-GB" dirty="0"/>
              <a:t> April – Leave 9.55am – x3 Parent helpers</a:t>
            </a:r>
          </a:p>
          <a:p>
            <a:r>
              <a:rPr lang="en-GB" dirty="0"/>
              <a:t>Design technology morning – Friday 3</a:t>
            </a:r>
            <a:r>
              <a:rPr lang="en-GB" baseline="30000" dirty="0"/>
              <a:t>rd</a:t>
            </a:r>
            <a:r>
              <a:rPr lang="en-GB" dirty="0"/>
              <a:t> July</a:t>
            </a:r>
          </a:p>
          <a:p>
            <a:r>
              <a:rPr lang="en-GB" dirty="0"/>
              <a:t>Sports Day – Tuesday 7</a:t>
            </a:r>
            <a:r>
              <a:rPr lang="en-GB" baseline="30000" dirty="0"/>
              <a:t>th</a:t>
            </a:r>
            <a:r>
              <a:rPr lang="en-GB" dirty="0"/>
              <a:t> July</a:t>
            </a:r>
          </a:p>
          <a:p>
            <a:r>
              <a:rPr lang="en-GB" dirty="0"/>
              <a:t>Walks around Cheltenham (Geography) – TBC</a:t>
            </a:r>
          </a:p>
          <a:p>
            <a:endParaRPr lang="en-GB" dirty="0"/>
          </a:p>
          <a:p>
            <a:endParaRPr lang="en-GB" dirty="0"/>
          </a:p>
          <a:p>
            <a:r>
              <a:rPr lang="en-GB" dirty="0"/>
              <a:t>THANK YOU from the Year 3 team! </a:t>
            </a:r>
          </a:p>
          <a:p>
            <a:pPr marL="0" indent="0">
              <a:buNone/>
            </a:pPr>
            <a:r>
              <a:rPr lang="en-GB" dirty="0"/>
              <a:t>Final term in Year 3. 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47316712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Facet">
  <a:themeElements>
    <a:clrScheme name="Yellow">
      <a:dk1>
        <a:sysClr val="windowText" lastClr="000000"/>
      </a:dk1>
      <a:lt1>
        <a:sysClr val="window" lastClr="FFFFFF"/>
      </a:lt1>
      <a:dk2>
        <a:srgbClr val="39302A"/>
      </a:dk2>
      <a:lt2>
        <a:srgbClr val="E5DEDB"/>
      </a:lt2>
      <a:accent1>
        <a:srgbClr val="FFCA08"/>
      </a:accent1>
      <a:accent2>
        <a:srgbClr val="F8931D"/>
      </a:accent2>
      <a:accent3>
        <a:srgbClr val="CE8D3E"/>
      </a:accent3>
      <a:accent4>
        <a:srgbClr val="EC7016"/>
      </a:accent4>
      <a:accent5>
        <a:srgbClr val="E64823"/>
      </a:accent5>
      <a:accent6>
        <a:srgbClr val="9C6A6A"/>
      </a:accent6>
      <a:hlink>
        <a:srgbClr val="2998E3"/>
      </a:hlink>
      <a:folHlink>
        <a:srgbClr val="7F723D"/>
      </a:folHlink>
    </a:clrScheme>
    <a:fontScheme name="Facet">
      <a:majorFont>
        <a:latin typeface="Trebuchet MS" panose="020B0603020202020204"/>
        <a:ea typeface=""/>
        <a:cs typeface=""/>
        <a:font script="Jpan" typeface="メイリオ"/>
        <a:font script="Hang" typeface="맑은 고딕"/>
        <a:font script="Hans" typeface="方正姚体"/>
        <a:font script="Hant" typeface="微軟正黑體"/>
        <a:font script="Arab" typeface="Tahoma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rebuchet MS" panose="020B0603020202020204"/>
        <a:ea typeface=""/>
        <a:cs typeface=""/>
        <a:font script="Jpan" typeface="メイリオ"/>
        <a:font script="Hang" typeface="HY그래픽M"/>
        <a:font script="Hans" typeface="华文新魏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Facet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lumMod val="110000"/>
              </a:schemeClr>
            </a:gs>
            <a:gs pos="88000">
              <a:schemeClr val="phClr">
                <a:tint val="9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lumMod val="100000"/>
              </a:schemeClr>
            </a:gs>
            <a:gs pos="78000">
              <a:schemeClr val="phClr">
                <a:shade val="94000"/>
                <a:lumMod val="94000"/>
              </a:schemeClr>
            </a:gs>
          </a:gsLst>
          <a:lin ang="5400000" scaled="0"/>
        </a:gradFill>
      </a:fillStyleLst>
      <a:lnStyleLst>
        <a:ln w="12700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5400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l"/>
          </a:scene3d>
          <a:sp3d prstMaterial="plastic">
            <a:bevelT w="0" h="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04000"/>
              </a:schemeClr>
            </a:gs>
            <a:gs pos="94000">
              <a:schemeClr val="phClr">
                <a:shade val="96000"/>
                <a:lumMod val="82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94000"/>
                <a:lumMod val="96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Facet" id="{C0C680CD-088A-49FC-A102-D699147F32B2}" vid="{CFBC31BA-B70F-4F30-BCAA-4F3011E16C4D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Facet</Template>
  <TotalTime>3195</TotalTime>
  <Words>510</Words>
  <Application>Microsoft Office PowerPoint</Application>
  <PresentationFormat>Widescreen</PresentationFormat>
  <Paragraphs>75</Paragraphs>
  <Slides>18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7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18</vt:i4>
      </vt:variant>
    </vt:vector>
  </HeadingPairs>
  <TitlesOfParts>
    <vt:vector size="26" baseType="lpstr">
      <vt:lpstr>Arial</vt:lpstr>
      <vt:lpstr>Calibri</vt:lpstr>
      <vt:lpstr>Segoe UI</vt:lpstr>
      <vt:lpstr>Symbol</vt:lpstr>
      <vt:lpstr>Trebuchet MS</vt:lpstr>
      <vt:lpstr>Wingdings 3</vt:lpstr>
      <vt:lpstr>WordVisi_MSFontService</vt:lpstr>
      <vt:lpstr>Facet</vt:lpstr>
      <vt:lpstr>Summer Term - Year 3 Meet the Teacher</vt:lpstr>
      <vt:lpstr>  Welcome   </vt:lpstr>
      <vt:lpstr>CanDo Maths</vt:lpstr>
      <vt:lpstr>PowerPoint Presentation</vt:lpstr>
      <vt:lpstr>PowerPoint Presentation</vt:lpstr>
      <vt:lpstr>English - Writing</vt:lpstr>
      <vt:lpstr>Writing Expectations  By the end of Year 3  Copies available  </vt:lpstr>
      <vt:lpstr>Guided Reading </vt:lpstr>
      <vt:lpstr>PowerPoint Presentation</vt:lpstr>
      <vt:lpstr>Geography</vt:lpstr>
      <vt:lpstr>PE</vt:lpstr>
      <vt:lpstr>PE Uniform – Thank you!</vt:lpstr>
      <vt:lpstr>Art</vt:lpstr>
      <vt:lpstr>Design Technology</vt:lpstr>
      <vt:lpstr>French and RE</vt:lpstr>
      <vt:lpstr>PSHE and Music</vt:lpstr>
      <vt:lpstr>Homework Reminder</vt:lpstr>
      <vt:lpstr>Dates For Your Diary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Year 3 Open Morning</dc:title>
  <dc:creator>Julian Adams at Dunalley School</dc:creator>
  <cp:lastModifiedBy>Ben Oliver at Dunalley School</cp:lastModifiedBy>
  <cp:revision>23</cp:revision>
  <dcterms:created xsi:type="dcterms:W3CDTF">2025-04-30T18:56:57Z</dcterms:created>
  <dcterms:modified xsi:type="dcterms:W3CDTF">2026-04-27T13:48:40Z</dcterms:modified>
</cp:coreProperties>
</file>